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2" r:id="rId3"/>
    <p:sldId id="263" r:id="rId4"/>
    <p:sldId id="290" r:id="rId5"/>
    <p:sldId id="313" r:id="rId6"/>
    <p:sldId id="314" r:id="rId7"/>
    <p:sldId id="293" r:id="rId8"/>
    <p:sldId id="294" r:id="rId9"/>
    <p:sldId id="315" r:id="rId10"/>
    <p:sldId id="309" r:id="rId11"/>
    <p:sldId id="261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5" r:id="rId22"/>
    <p:sldId id="277" r:id="rId23"/>
    <p:sldId id="278" r:id="rId24"/>
    <p:sldId id="280" r:id="rId25"/>
    <p:sldId id="281" r:id="rId26"/>
    <p:sldId id="282" r:id="rId27"/>
    <p:sldId id="283" r:id="rId28"/>
    <p:sldId id="286" r:id="rId29"/>
    <p:sldId id="287" r:id="rId30"/>
    <p:sldId id="316" r:id="rId31"/>
  </p:sldIdLst>
  <p:sldSz cx="12192000" cy="6858000"/>
  <p:notesSz cx="6858000" cy="9144000"/>
  <p:defaultTextStyle>
    <a:defPPr>
      <a:defRPr lang="it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46"/>
    <p:restoredTop sz="96412"/>
  </p:normalViewPr>
  <p:slideViewPr>
    <p:cSldViewPr snapToGrid="0" snapToObjects="1">
      <p:cViewPr varScale="1">
        <p:scale>
          <a:sx n="111" d="100"/>
          <a:sy n="111" d="100"/>
        </p:scale>
        <p:origin x="3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85B6F-71E7-7A49-8375-8E37C2BCB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236D6B5-87C6-D743-ADC0-5FBC027E84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B2AD8A3-C9DD-7E4F-880C-97E86C588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11A4152-A9FB-CB45-8BA1-AE3D312F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52DF0B7-1FC0-3B4F-BA0D-B3BEF1D4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1625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14DD60D-2B94-4744-A2BD-52042E77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373E749-8A65-7E46-BCBD-102262DED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0C8835C-EE5A-AF4B-BC6B-732A569DD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1ADEFB1-3764-9C4E-A570-0280F5207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8980DD-E7EE-7242-B712-211F5D5E0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387190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C038C6C-E6DF-1141-BB4A-337752F707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FE59BC5-7271-E447-9ED1-4C8AEFD34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0A4F7D-0F50-AD43-9522-191BD0E3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E4AA6D8-57E8-E34C-81D9-2C36B6718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E81E189-9328-EA43-8F80-6BF8BE704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139742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180735-3F2E-AB49-A6B0-981434B91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0E31D1-95EA-BE4B-9FC6-142D1BDFA3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F842697-8978-D348-8446-6E7E256A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11474A-A437-9C41-B3FC-034C6935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2ED1F7-8C9E-E642-A886-0A50CD91C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21246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7F53D0-14B5-2545-9587-D8F0E7DF0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7BA2B0-D937-BF4B-87C6-2E7114E44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9DF630-025A-B84B-9B1D-D920E8369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CD68874-0925-1045-B1AA-EAA0E5B2C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4ED14A-ED2D-C240-B959-67F75FE5F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99517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34AA0B-BD6D-4649-94B3-55C7C57D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4EEAC8-5125-B74D-88C8-2EEEB23886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AA83C6F-BE73-DE42-A847-1BA5ECA3B8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7DB7B40-383E-954E-BD83-830EE4B63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AF3103A-B585-9E4F-9279-DAB155428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10916B-475C-994D-B516-82BE38322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84947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9D52FA-4644-1949-8AAF-B81F505F7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655D94-3DAD-7F47-9F4E-A02B1DBD7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0383351-75DA-004C-BAF3-7E1EE3EF0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618F185-FA4B-9C46-832E-80216BE4A9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AC658C1-51D4-A048-A0F4-5127A59E14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3D4F3A6-C6A6-D144-9170-B0C4DEE71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BCD8278-6F1F-7443-A8C2-036DA53B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999D774-2822-4A4A-AC20-9B7DA0D13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65879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6D5812-70AB-7C40-9F8E-4D28B0F4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B15CDA-FC92-6A46-A876-ADEDFCEA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710B767-E6BB-1F42-A734-D1CB87D7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9F011C8-438B-6345-8351-3F3D6355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038460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5D07D73-1606-B24A-A30F-1131A3056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5FCD3068-483F-8F48-B05B-3285ABBBE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3047F8A-7254-2943-9CD2-3066DBA16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522349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4D4371-D75F-4842-8E12-5E0ECB5B3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49DFE5-8051-AC4B-B5DE-13FD359D6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23205B1-04E8-6A48-9840-68B2D7191D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2EAFCD-6C14-DC49-BA48-DF3580CB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EB321A3-1F5D-204F-B837-EE92AFA73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E58F88-C64C-2445-B0EF-0AA1EBD9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727376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77A823-234C-D344-9139-BDCECD39A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536C8C5-B50C-4745-9D32-84A7B6197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018B710-B79F-194A-ADA2-B13CC58F84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C58CF7F-6788-F343-B95C-4D8A45E8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5FDFD8D-2576-3749-9782-2A319C4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CH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A7BCAC5-0492-9446-A90A-DC5F03D3F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0216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60BC114-BF34-5F45-B9C3-75EECBFC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it-CH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5E6F96-2A6E-F14B-AD7D-03B9BD72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E467E4-637D-FD43-B8DA-3828E716A4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EE019-4F59-0945-89EC-20E5761D5E4D}" type="datetimeFigureOut">
              <a:rPr lang="it-CH" smtClean="0"/>
              <a:t>10.03.2022</a:t>
            </a:fld>
            <a:endParaRPr lang="it-CH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8F90CA1-8ADE-BB4F-8590-99C136A39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CH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EA35E8-D5CD-3743-8D70-C92D8F45F4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D1F61-9686-6146-9A36-A3CB379006B3}" type="slidenum">
              <a:rPr lang="it-CH" smtClean="0"/>
              <a:t>‹Nr.›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42881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092" y="158205"/>
            <a:ext cx="9246490" cy="1480458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CENTRO SANITARIO </a:t>
            </a:r>
            <a:br>
              <a:rPr lang="it-CH" sz="4000" b="1" dirty="0">
                <a:latin typeface="Gill Sans MT" panose="020B0502020104020203" pitchFamily="34" charset="0"/>
              </a:rPr>
            </a:br>
            <a:r>
              <a:rPr lang="it-CH" sz="4000" b="1" dirty="0">
                <a:latin typeface="Gill Sans MT" panose="020B0502020104020203" pitchFamily="34" charset="0"/>
              </a:rPr>
              <a:t>BREGAGLIA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311D8B0-5E61-D842-900A-4738ACB9F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183" y="1693516"/>
            <a:ext cx="5190308" cy="3470967"/>
          </a:xfrm>
          <a:prstGeom prst="rect">
            <a:avLst/>
          </a:prstGeom>
        </p:spPr>
      </p:pic>
      <p:sp>
        <p:nvSpPr>
          <p:cNvPr id="6" name="Sottotitolo 7">
            <a:extLst>
              <a:ext uri="{FF2B5EF4-FFF2-40B4-BE49-F238E27FC236}">
                <a16:creationId xmlns:a16="http://schemas.microsoft.com/office/drawing/2014/main" id="{902768C9-369D-0747-8D20-D0B1A842EF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092" y="5486400"/>
            <a:ext cx="9246490" cy="976745"/>
          </a:xfrm>
        </p:spPr>
        <p:txBody>
          <a:bodyPr anchor="ctr">
            <a:normAutofit fontScale="92500" lnSpcReduction="10000"/>
          </a:bodyPr>
          <a:lstStyle/>
          <a:p>
            <a:r>
              <a:rPr lang="it-CH" sz="3200" dirty="0">
                <a:latin typeface="Gill Sans MT" panose="020B0502020104020203" pitchFamily="34" charset="0"/>
              </a:rPr>
              <a:t>Assemblea informativa</a:t>
            </a:r>
          </a:p>
          <a:p>
            <a:r>
              <a:rPr lang="it-CH" sz="3200" dirty="0">
                <a:latin typeface="Gill Sans MT" panose="020B0502020104020203" pitchFamily="34" charset="0"/>
              </a:rPr>
              <a:t>Vicosoprano, 24 febbraio 2022</a:t>
            </a:r>
          </a:p>
        </p:txBody>
      </p:sp>
    </p:spTree>
    <p:extLst>
      <p:ext uri="{BB962C8B-B14F-4D97-AF65-F5344CB8AC3E}">
        <p14:creationId xmlns:p14="http://schemas.microsoft.com/office/powerpoint/2010/main" val="129269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/>
          <p:cNvSpPr txBox="1"/>
          <p:nvPr/>
        </p:nvSpPr>
        <p:spPr>
          <a:xfrm>
            <a:off x="470264" y="309429"/>
            <a:ext cx="351893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CH" sz="2400" b="1" dirty="0">
                <a:latin typeface="Gill Sans MT" panose="020B0502020104020203" pitchFamily="34" charset="0"/>
              </a:rPr>
              <a:t>Ambulanza, </a:t>
            </a:r>
            <a:br>
              <a:rPr lang="it-CH" sz="2400" b="1" dirty="0">
                <a:latin typeface="Gill Sans MT" panose="020B0502020104020203" pitchFamily="34" charset="0"/>
              </a:rPr>
            </a:br>
            <a:r>
              <a:rPr lang="it-CH" sz="2400" b="1" dirty="0">
                <a:latin typeface="Gill Sans MT" panose="020B0502020104020203" pitchFamily="34" charset="0"/>
              </a:rPr>
              <a:t>fisioterapia, </a:t>
            </a:r>
            <a:br>
              <a:rPr lang="it-CH" sz="2400" b="1" dirty="0">
                <a:latin typeface="Gill Sans MT" panose="020B0502020104020203" pitchFamily="34" charset="0"/>
              </a:rPr>
            </a:br>
            <a:r>
              <a:rPr lang="it-CH" sz="2400" b="1" dirty="0">
                <a:latin typeface="Gill Sans MT" panose="020B0502020104020203" pitchFamily="34" charset="0"/>
              </a:rPr>
              <a:t>studio medico ***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4"/>
          <a:stretch/>
        </p:blipFill>
        <p:spPr>
          <a:xfrm>
            <a:off x="0" y="2270927"/>
            <a:ext cx="9696070" cy="4587073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1421B6-DFD0-C849-BF98-58D3C17BDB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9"/>
          <a:stretch/>
        </p:blipFill>
        <p:spPr>
          <a:xfrm>
            <a:off x="5618045" y="1232759"/>
            <a:ext cx="6379340" cy="556671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39DD5178-CE55-6843-A1BC-84E2F6C202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97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080" y="830905"/>
            <a:ext cx="497840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Un po’ di storia</a:t>
            </a:r>
            <a:endParaRPr lang="it-CH" sz="4000" b="1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DCA55652-1937-1E49-9ADB-5AE27D09E72B}"/>
              </a:ext>
            </a:extLst>
          </p:cNvPr>
          <p:cNvSpPr txBox="1">
            <a:spLocks/>
          </p:cNvSpPr>
          <p:nvPr/>
        </p:nvSpPr>
        <p:spPr>
          <a:xfrm>
            <a:off x="1958203" y="1731391"/>
            <a:ext cx="8275594" cy="425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1902</a:t>
            </a:r>
            <a:r>
              <a:rPr lang="it-CH" dirty="0"/>
              <a:t> – Costruzione dell’ospedale-asilo della Bregaglia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1904</a:t>
            </a:r>
            <a:r>
              <a:rPr lang="it-CH" dirty="0"/>
              <a:t> – Inaugurazione dell’edificio O. Ganzoni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1955</a:t>
            </a:r>
            <a:r>
              <a:rPr lang="it-CH" dirty="0"/>
              <a:t> – Ampliamento ospedale su incarico della Città di Zurigo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1970</a:t>
            </a:r>
            <a:r>
              <a:rPr lang="it-CH" dirty="0"/>
              <a:t> – Collegamento alla strada di Soglio «Via Cesare»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1976</a:t>
            </a:r>
            <a:r>
              <a:rPr lang="it-CH" dirty="0"/>
              <a:t> – Costruzione edificio annesso con studio medico, lavanderia e camere per personale (B. Giacometti)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1998</a:t>
            </a:r>
            <a:r>
              <a:rPr lang="it-CH" dirty="0"/>
              <a:t> – Demolizione dell’ampliamento del 1955, nuova costruzione del reparto stazionario (R. Maurizio)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2022</a:t>
            </a:r>
            <a:r>
              <a:rPr lang="it-CH" dirty="0"/>
              <a:t> – Nuovo progetto di ristrutturazione/ampliamento</a:t>
            </a:r>
          </a:p>
        </p:txBody>
      </p:sp>
    </p:spTree>
    <p:extLst>
      <p:ext uri="{BB962C8B-B14F-4D97-AF65-F5344CB8AC3E}">
        <p14:creationId xmlns:p14="http://schemas.microsoft.com/office/powerpoint/2010/main" val="213912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8309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Investimenti effettuati di recente</a:t>
            </a:r>
            <a:endParaRPr lang="it-CH" sz="4000" b="1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DCA55652-1937-1E49-9ADB-5AE27D09E72B}"/>
              </a:ext>
            </a:extLst>
          </p:cNvPr>
          <p:cNvSpPr txBox="1">
            <a:spLocks/>
          </p:cNvSpPr>
          <p:nvPr/>
        </p:nvSpPr>
        <p:spPr>
          <a:xfrm>
            <a:off x="1958203" y="1731391"/>
            <a:ext cx="8275594" cy="425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i="1" dirty="0"/>
              <a:t>1976</a:t>
            </a:r>
            <a:r>
              <a:rPr lang="it-CH" i="1" dirty="0"/>
              <a:t> – Costruzione edificio annesso B. Giacometti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dirty="0"/>
              <a:t>Anni ’80 – Sostituzione della cucina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i="1" dirty="0"/>
              <a:t>1998</a:t>
            </a:r>
            <a:r>
              <a:rPr lang="it-CH" i="1" dirty="0"/>
              <a:t> – Costruzione ala R. Maurizio (CHF 11’000’000)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2009</a:t>
            </a:r>
            <a:r>
              <a:rPr lang="it-CH" dirty="0"/>
              <a:t> – Sostituzione ascensore casa Ganzoni (CHF 100’000)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2015</a:t>
            </a:r>
            <a:r>
              <a:rPr lang="it-CH" dirty="0"/>
              <a:t> – Generatore d’emergenza (CHF 185’000)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b="1" dirty="0"/>
              <a:t>2016</a:t>
            </a:r>
            <a:r>
              <a:rPr lang="it-CH" dirty="0"/>
              <a:t> – Garage per ambulanza (CHF 375’000)</a:t>
            </a:r>
          </a:p>
        </p:txBody>
      </p:sp>
    </p:spTree>
    <p:extLst>
      <p:ext uri="{BB962C8B-B14F-4D97-AF65-F5344CB8AC3E}">
        <p14:creationId xmlns:p14="http://schemas.microsoft.com/office/powerpoint/2010/main" val="268686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830905"/>
            <a:ext cx="8544560" cy="757371"/>
          </a:xfrm>
        </p:spPr>
        <p:txBody>
          <a:bodyPr>
            <a:normAutofit fontScale="90000"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Decisione dell’Assemblea comunale del 27 agosto 2020</a:t>
            </a:r>
            <a:endParaRPr lang="it-CH" sz="4000" b="1" dirty="0"/>
          </a:p>
        </p:txBody>
      </p:sp>
      <p:sp>
        <p:nvSpPr>
          <p:cNvPr id="19" name="Segnaposto testo 4">
            <a:extLst>
              <a:ext uri="{FF2B5EF4-FFF2-40B4-BE49-F238E27FC236}">
                <a16:creationId xmlns:a16="http://schemas.microsoft.com/office/drawing/2014/main" id="{DCA55652-1937-1E49-9ADB-5AE27D09E72B}"/>
              </a:ext>
            </a:extLst>
          </p:cNvPr>
          <p:cNvSpPr txBox="1">
            <a:spLocks/>
          </p:cNvSpPr>
          <p:nvPr/>
        </p:nvSpPr>
        <p:spPr>
          <a:xfrm>
            <a:off x="1468120" y="2391791"/>
            <a:ext cx="9255760" cy="425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dirty="0"/>
              <a:t>Credito di CHF 200’000 per progettazione preliminare per:</a:t>
            </a:r>
          </a:p>
          <a:p>
            <a:pPr algn="l"/>
            <a:endParaRPr lang="it-CH" sz="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b="1" dirty="0" err="1">
                <a:cs typeface="Arial" panose="020B0604020202020204" pitchFamily="34" charset="0"/>
              </a:rPr>
              <a:t>Adattamento</a:t>
            </a:r>
            <a:r>
              <a:rPr lang="de-CH" b="1" dirty="0">
                <a:cs typeface="Arial" panose="020B0604020202020204" pitchFamily="34" charset="0"/>
              </a:rPr>
              <a:t>/</a:t>
            </a:r>
            <a:r>
              <a:rPr lang="de-CH" b="1" dirty="0" err="1">
                <a:cs typeface="Arial" panose="020B0604020202020204" pitchFamily="34" charset="0"/>
              </a:rPr>
              <a:t>ampliamento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dell‘edificio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Ganzoni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ed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edificio</a:t>
            </a:r>
            <a:r>
              <a:rPr lang="de-CH" dirty="0">
                <a:cs typeface="Arial" panose="020B0604020202020204" pitchFamily="34" charset="0"/>
              </a:rPr>
              <a:t> </a:t>
            </a:r>
          </a:p>
          <a:p>
            <a:pPr marL="285750" indent="-285750" algn="l"/>
            <a:r>
              <a:rPr lang="de-CH" dirty="0">
                <a:cs typeface="Arial" panose="020B0604020202020204" pitchFamily="34" charset="0"/>
              </a:rPr>
              <a:t>	</a:t>
            </a:r>
            <a:r>
              <a:rPr lang="de-CH" dirty="0" err="1">
                <a:cs typeface="Arial" panose="020B0604020202020204" pitchFamily="34" charset="0"/>
              </a:rPr>
              <a:t>annesso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tenendo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conto</a:t>
            </a:r>
            <a:r>
              <a:rPr lang="de-CH" dirty="0">
                <a:cs typeface="Arial" panose="020B0604020202020204" pitchFamily="34" charset="0"/>
              </a:rPr>
              <a:t> delle </a:t>
            </a:r>
            <a:r>
              <a:rPr lang="de-CH" dirty="0" err="1">
                <a:cs typeface="Arial" panose="020B0604020202020204" pitchFamily="34" charset="0"/>
              </a:rPr>
              <a:t>esigenze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d‘esercizio</a:t>
            </a:r>
            <a:r>
              <a:rPr lang="de-CH" dirty="0">
                <a:cs typeface="Arial" panose="020B0604020202020204" pitchFamily="34" charset="0"/>
              </a:rPr>
              <a:t> del CSB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 err="1">
                <a:cs typeface="Arial" panose="020B0604020202020204" pitchFamily="34" charset="0"/>
              </a:rPr>
              <a:t>Potenziamento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dell‘</a:t>
            </a:r>
            <a:r>
              <a:rPr lang="de-CH" b="1" dirty="0" err="1">
                <a:cs typeface="Arial" panose="020B0604020202020204" pitchFamily="34" charset="0"/>
              </a:rPr>
              <a:t>efficienza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energetica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degli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immobili</a:t>
            </a:r>
            <a:endParaRPr lang="de-CH" dirty="0"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 err="1">
                <a:cs typeface="Arial" panose="020B0604020202020204" pitchFamily="34" charset="0"/>
              </a:rPr>
              <a:t>Realizzazione</a:t>
            </a:r>
            <a:r>
              <a:rPr lang="de-CH" dirty="0">
                <a:cs typeface="Arial" panose="020B0604020202020204" pitchFamily="34" charset="0"/>
              </a:rPr>
              <a:t> di </a:t>
            </a:r>
            <a:r>
              <a:rPr lang="de-CH" dirty="0" err="1">
                <a:cs typeface="Arial" panose="020B0604020202020204" pitchFamily="34" charset="0"/>
              </a:rPr>
              <a:t>misure</a:t>
            </a:r>
            <a:r>
              <a:rPr lang="de-CH" dirty="0">
                <a:cs typeface="Arial" panose="020B0604020202020204" pitchFamily="34" charset="0"/>
              </a:rPr>
              <a:t> per la </a:t>
            </a:r>
            <a:r>
              <a:rPr lang="de-CH" b="1" dirty="0" err="1">
                <a:cs typeface="Arial" panose="020B0604020202020204" pitchFamily="34" charset="0"/>
              </a:rPr>
              <a:t>messa</a:t>
            </a:r>
            <a:r>
              <a:rPr lang="de-CH" b="1" dirty="0">
                <a:cs typeface="Arial" panose="020B0604020202020204" pitchFamily="34" charset="0"/>
              </a:rPr>
              <a:t> in </a:t>
            </a:r>
            <a:r>
              <a:rPr lang="de-CH" b="1" dirty="0" err="1">
                <a:cs typeface="Arial" panose="020B0604020202020204" pitchFamily="34" charset="0"/>
              </a:rPr>
              <a:t>sicurezza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dirty="0">
                <a:cs typeface="Arial" panose="020B0604020202020204" pitchFamily="34" charset="0"/>
              </a:rPr>
              <a:t>in </a:t>
            </a:r>
            <a:r>
              <a:rPr lang="de-CH" dirty="0" err="1">
                <a:cs typeface="Arial" panose="020B0604020202020204" pitchFamily="34" charset="0"/>
              </a:rPr>
              <a:t>caso</a:t>
            </a:r>
            <a:r>
              <a:rPr lang="de-CH" dirty="0">
                <a:cs typeface="Arial" panose="020B0604020202020204" pitchFamily="34" charset="0"/>
              </a:rPr>
              <a:t> di </a:t>
            </a:r>
            <a:r>
              <a:rPr lang="de-CH" dirty="0" err="1">
                <a:cs typeface="Arial" panose="020B0604020202020204" pitchFamily="34" charset="0"/>
              </a:rPr>
              <a:t>terremoti</a:t>
            </a:r>
            <a:endParaRPr lang="de-CH" dirty="0"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 err="1">
                <a:cs typeface="Arial" panose="020B0604020202020204" pitchFamily="34" charset="0"/>
              </a:rPr>
              <a:t>Predisporre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un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accesso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verticale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privo</a:t>
            </a:r>
            <a:r>
              <a:rPr lang="de-CH" dirty="0">
                <a:cs typeface="Arial" panose="020B0604020202020204" pitchFamily="34" charset="0"/>
              </a:rPr>
              <a:t> di </a:t>
            </a:r>
            <a:r>
              <a:rPr lang="de-CH" dirty="0" err="1">
                <a:cs typeface="Arial" panose="020B0604020202020204" pitchFamily="34" charset="0"/>
              </a:rPr>
              <a:t>ostacoli</a:t>
            </a:r>
            <a:r>
              <a:rPr lang="de-CH" dirty="0">
                <a:cs typeface="Arial" panose="020B0604020202020204" pitchFamily="34" charset="0"/>
              </a:rPr>
              <a:t> per </a:t>
            </a:r>
            <a:r>
              <a:rPr lang="de-CH" dirty="0" err="1">
                <a:cs typeface="Arial" panose="020B0604020202020204" pitchFamily="34" charset="0"/>
              </a:rPr>
              <a:t>pazienti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e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utilizzatori</a:t>
            </a:r>
            <a:r>
              <a:rPr lang="de-CH" dirty="0">
                <a:cs typeface="Arial" panose="020B0604020202020204" pitchFamily="34" charset="0"/>
              </a:rPr>
              <a:t> (</a:t>
            </a:r>
            <a:r>
              <a:rPr lang="de-CH" dirty="0" err="1">
                <a:cs typeface="Arial" panose="020B0604020202020204" pitchFamily="34" charset="0"/>
              </a:rPr>
              <a:t>ascensore</a:t>
            </a:r>
            <a:r>
              <a:rPr lang="de-CH" dirty="0">
                <a:cs typeface="Arial" panose="020B0604020202020204" pitchFamily="34" charset="0"/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>
                <a:cs typeface="Arial" panose="020B0604020202020204" pitchFamily="34" charset="0"/>
              </a:rPr>
              <a:t>In </a:t>
            </a:r>
            <a:r>
              <a:rPr lang="de-CH" dirty="0" err="1">
                <a:cs typeface="Arial" panose="020B0604020202020204" pitchFamily="34" charset="0"/>
              </a:rPr>
              <a:t>aggiunta</a:t>
            </a:r>
            <a:r>
              <a:rPr lang="de-CH" dirty="0">
                <a:cs typeface="Arial" panose="020B0604020202020204" pitchFamily="34" charset="0"/>
              </a:rPr>
              <a:t>: </a:t>
            </a:r>
            <a:r>
              <a:rPr lang="de-CH" dirty="0" err="1">
                <a:cs typeface="Arial" panose="020B0604020202020204" pitchFamily="34" charset="0"/>
              </a:rPr>
              <a:t>risanamento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dell‘</a:t>
            </a:r>
            <a:r>
              <a:rPr lang="de-CH" b="1" dirty="0" err="1">
                <a:cs typeface="Arial" panose="020B0604020202020204" pitchFamily="34" charset="0"/>
              </a:rPr>
              <a:t>impianto</a:t>
            </a:r>
            <a:r>
              <a:rPr lang="de-CH" b="1" dirty="0">
                <a:cs typeface="Arial" panose="020B0604020202020204" pitchFamily="34" charset="0"/>
              </a:rPr>
              <a:t> di </a:t>
            </a:r>
            <a:r>
              <a:rPr lang="de-CH" b="1" dirty="0" err="1">
                <a:cs typeface="Arial" panose="020B0604020202020204" pitchFamily="34" charset="0"/>
              </a:rPr>
              <a:t>riscaldamento</a:t>
            </a:r>
            <a:endParaRPr lang="de-CH" dirty="0"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de-CH" dirty="0">
                <a:cs typeface="Arial" panose="020B0604020202020204" pitchFamily="34" charset="0"/>
              </a:rPr>
              <a:t>In </a:t>
            </a:r>
            <a:r>
              <a:rPr lang="de-CH" dirty="0" err="1">
                <a:cs typeface="Arial" panose="020B0604020202020204" pitchFamily="34" charset="0"/>
              </a:rPr>
              <a:t>aggiunta</a:t>
            </a:r>
            <a:r>
              <a:rPr lang="de-CH" dirty="0">
                <a:cs typeface="Arial" panose="020B0604020202020204" pitchFamily="34" charset="0"/>
              </a:rPr>
              <a:t>: </a:t>
            </a:r>
            <a:r>
              <a:rPr lang="de-CH" dirty="0" err="1">
                <a:cs typeface="Arial" panose="020B0604020202020204" pitchFamily="34" charset="0"/>
              </a:rPr>
              <a:t>ampliamento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dell‘impianto</a:t>
            </a:r>
            <a:r>
              <a:rPr lang="de-CH" dirty="0">
                <a:cs typeface="Arial" panose="020B0604020202020204" pitchFamily="34" charset="0"/>
              </a:rPr>
              <a:t> per </a:t>
            </a:r>
            <a:r>
              <a:rPr lang="de-CH" dirty="0" err="1">
                <a:cs typeface="Arial" panose="020B0604020202020204" pitchFamily="34" charset="0"/>
              </a:rPr>
              <a:t>l‘</a:t>
            </a:r>
            <a:r>
              <a:rPr lang="de-CH" b="1" dirty="0" err="1">
                <a:cs typeface="Arial" panose="020B0604020202020204" pitchFamily="34" charset="0"/>
              </a:rPr>
              <a:t>alimentazione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elettrica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b="1" dirty="0" err="1">
                <a:cs typeface="Arial" panose="020B0604020202020204" pitchFamily="34" charset="0"/>
              </a:rPr>
              <a:t>d‘emergenza</a:t>
            </a:r>
            <a:r>
              <a:rPr lang="de-CH" b="1" dirty="0">
                <a:cs typeface="Arial" panose="020B0604020202020204" pitchFamily="34" charset="0"/>
              </a:rPr>
              <a:t> </a:t>
            </a:r>
            <a:r>
              <a:rPr lang="de-CH" dirty="0">
                <a:cs typeface="Arial" panose="020B0604020202020204" pitchFamily="34" charset="0"/>
              </a:rPr>
              <a:t>per </a:t>
            </a:r>
            <a:r>
              <a:rPr lang="de-CH" dirty="0" err="1">
                <a:cs typeface="Arial" panose="020B0604020202020204" pitchFamily="34" charset="0"/>
              </a:rPr>
              <a:t>l‘intera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struttura</a:t>
            </a:r>
            <a:r>
              <a:rPr lang="de-CH" dirty="0">
                <a:cs typeface="Arial" panose="020B0604020202020204" pitchFamily="34" charset="0"/>
              </a:rPr>
              <a:t> </a:t>
            </a:r>
            <a:r>
              <a:rPr lang="de-CH" dirty="0" err="1">
                <a:cs typeface="Arial" panose="020B0604020202020204" pitchFamily="34" charset="0"/>
              </a:rPr>
              <a:t>sanitaria</a:t>
            </a:r>
            <a:endParaRPr lang="it-CH" dirty="0"/>
          </a:p>
          <a:p>
            <a:pPr algn="l"/>
            <a:endParaRPr lang="it-CH" dirty="0"/>
          </a:p>
          <a:p>
            <a:pPr algn="l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20597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830905"/>
            <a:ext cx="8544560" cy="757371"/>
          </a:xfrm>
        </p:spPr>
        <p:txBody>
          <a:bodyPr>
            <a:normAutofit fontScale="90000"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Decisione dell’Assemblea comunale del 27 agosto 2020</a:t>
            </a:r>
            <a:endParaRPr lang="it-CH" sz="4000" b="1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7D35229-3588-284A-977F-BF3342412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69" y="1761731"/>
            <a:ext cx="7742821" cy="465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2">
            <a:extLst>
              <a:ext uri="{FF2B5EF4-FFF2-40B4-BE49-F238E27FC236}">
                <a16:creationId xmlns:a16="http://schemas.microsoft.com/office/drawing/2014/main" id="{4965B2FA-DA4A-5F48-92A1-556520CA5D60}"/>
              </a:ext>
            </a:extLst>
          </p:cNvPr>
          <p:cNvSpPr/>
          <p:nvPr/>
        </p:nvSpPr>
        <p:spPr>
          <a:xfrm rot="19877820">
            <a:off x="4689297" y="3491636"/>
            <a:ext cx="1500392" cy="7881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6">
            <a:extLst>
              <a:ext uri="{FF2B5EF4-FFF2-40B4-BE49-F238E27FC236}">
                <a16:creationId xmlns:a16="http://schemas.microsoft.com/office/drawing/2014/main" id="{2A67A3E8-25A4-C54F-90E5-74764C2D35C0}"/>
              </a:ext>
            </a:extLst>
          </p:cNvPr>
          <p:cNvSpPr/>
          <p:nvPr/>
        </p:nvSpPr>
        <p:spPr>
          <a:xfrm rot="19862299">
            <a:off x="6069931" y="2999094"/>
            <a:ext cx="602322" cy="7046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918D9992-6295-014E-837D-6E19013B3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664" y="3107374"/>
            <a:ext cx="734144" cy="64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Multiplizieren 7">
            <a:extLst>
              <a:ext uri="{FF2B5EF4-FFF2-40B4-BE49-F238E27FC236}">
                <a16:creationId xmlns:a16="http://schemas.microsoft.com/office/drawing/2014/main" id="{C11AC85C-B90E-D044-8BAA-70414D4A8CF8}"/>
              </a:ext>
            </a:extLst>
          </p:cNvPr>
          <p:cNvSpPr/>
          <p:nvPr/>
        </p:nvSpPr>
        <p:spPr>
          <a:xfrm>
            <a:off x="6855601" y="3547632"/>
            <a:ext cx="401504" cy="448069"/>
          </a:xfrm>
          <a:prstGeom prst="mathMultiply">
            <a:avLst>
              <a:gd name="adj1" fmla="val 1058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11" name="Gerade Verbindung mit Pfeil 9">
            <a:extLst>
              <a:ext uri="{FF2B5EF4-FFF2-40B4-BE49-F238E27FC236}">
                <a16:creationId xmlns:a16="http://schemas.microsoft.com/office/drawing/2014/main" id="{BAAFFC87-3774-4B48-868F-0F791A607730}"/>
              </a:ext>
            </a:extLst>
          </p:cNvPr>
          <p:cNvCxnSpPr/>
          <p:nvPr/>
        </p:nvCxnSpPr>
        <p:spPr>
          <a:xfrm flipV="1">
            <a:off x="7281034" y="3521868"/>
            <a:ext cx="517890" cy="1602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lipse 18">
            <a:extLst>
              <a:ext uri="{FF2B5EF4-FFF2-40B4-BE49-F238E27FC236}">
                <a16:creationId xmlns:a16="http://schemas.microsoft.com/office/drawing/2014/main" id="{B0DB2A02-7B10-6246-ACD1-9E1B95D0FA61}"/>
              </a:ext>
            </a:extLst>
          </p:cNvPr>
          <p:cNvSpPr/>
          <p:nvPr/>
        </p:nvSpPr>
        <p:spPr>
          <a:xfrm rot="20225773">
            <a:off x="4803672" y="4311794"/>
            <a:ext cx="1515308" cy="68090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Textfeld 19">
            <a:extLst>
              <a:ext uri="{FF2B5EF4-FFF2-40B4-BE49-F238E27FC236}">
                <a16:creationId xmlns:a16="http://schemas.microsoft.com/office/drawing/2014/main" id="{B07161B0-D8AE-FD40-A862-518348FEB22F}"/>
              </a:ext>
            </a:extLst>
          </p:cNvPr>
          <p:cNvSpPr txBox="1"/>
          <p:nvPr/>
        </p:nvSpPr>
        <p:spPr>
          <a:xfrm rot="20240542">
            <a:off x="5015436" y="4480937"/>
            <a:ext cx="1115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Provvisori</a:t>
            </a:r>
            <a:endParaRPr lang="de-CH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Ellipse 23">
            <a:extLst>
              <a:ext uri="{FF2B5EF4-FFF2-40B4-BE49-F238E27FC236}">
                <a16:creationId xmlns:a16="http://schemas.microsoft.com/office/drawing/2014/main" id="{2032BC3D-E62E-4444-8406-5DD05F780BAC}"/>
              </a:ext>
            </a:extLst>
          </p:cNvPr>
          <p:cNvSpPr/>
          <p:nvPr/>
        </p:nvSpPr>
        <p:spPr>
          <a:xfrm rot="20225773">
            <a:off x="3478221" y="5059143"/>
            <a:ext cx="1217580" cy="512879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Textfeld 24">
            <a:extLst>
              <a:ext uri="{FF2B5EF4-FFF2-40B4-BE49-F238E27FC236}">
                <a16:creationId xmlns:a16="http://schemas.microsoft.com/office/drawing/2014/main" id="{C63EFB29-BDB7-A14C-924B-77BA6E2DE9CB}"/>
              </a:ext>
            </a:extLst>
          </p:cNvPr>
          <p:cNvSpPr txBox="1"/>
          <p:nvPr/>
        </p:nvSpPr>
        <p:spPr>
          <a:xfrm rot="20240542">
            <a:off x="3530337" y="5158246"/>
            <a:ext cx="11152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300" b="1" dirty="0" err="1">
                <a:latin typeface="Arial" panose="020B0604020202020204" pitchFamily="34" charset="0"/>
                <a:cs typeface="Arial" panose="020B0604020202020204" pitchFamily="34" charset="0"/>
              </a:rPr>
              <a:t>Provvisori</a:t>
            </a:r>
            <a:endParaRPr lang="de-CH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3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A</a:t>
            </a:r>
            <a:endParaRPr lang="it-CH" sz="40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03CE385-97E8-8A43-A9AF-52B7B3BB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" y="1041352"/>
            <a:ext cx="9652970" cy="58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77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A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294C29B-4317-4B4E-8B2A-AF46D1E7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11037"/>
            <a:ext cx="10414000" cy="526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6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A</a:t>
            </a:r>
            <a:endParaRPr lang="it-CH" sz="4000" b="1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CB09DED-EE6F-CE44-BA6B-A1E51FF71693}"/>
              </a:ext>
            </a:extLst>
          </p:cNvPr>
          <p:cNvSpPr txBox="1">
            <a:spLocks/>
          </p:cNvSpPr>
          <p:nvPr/>
        </p:nvSpPr>
        <p:spPr>
          <a:xfrm>
            <a:off x="1732280" y="1761871"/>
            <a:ext cx="8727440" cy="4252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Costi estremamente alti, in parte impiegati in edifici provvisori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Regole complesse e impegnative per la ristrutturazione di edifici esistenti; Interventi necessari per adattamento allo scopo dei locali esistenti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Lavori di costruzione paralleli all’esercizio quotidiano del CSB incidono sulla qualità del lavoro e sul servizio agli «ospiti» (ascensore ecc.)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Limiti dati dalla struttura architettonica esistente</a:t>
            </a:r>
          </a:p>
        </p:txBody>
      </p:sp>
    </p:spTree>
    <p:extLst>
      <p:ext uri="{BB962C8B-B14F-4D97-AF65-F5344CB8AC3E}">
        <p14:creationId xmlns:p14="http://schemas.microsoft.com/office/powerpoint/2010/main" val="1418595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Rivalutazione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CEA6BF-2EFE-A34F-B10A-1D92AE9C0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534" y="978676"/>
            <a:ext cx="9388543" cy="58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1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A</a:t>
            </a:r>
            <a:endParaRPr lang="it-CH" sz="40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303CE385-97E8-8A43-A9AF-52B7B3BB5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129" y="1041352"/>
            <a:ext cx="9652970" cy="581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16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3166" y="309429"/>
            <a:ext cx="8184308" cy="1944916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Ampliamento e ristrutturazione </a:t>
            </a:r>
            <a:br>
              <a:rPr lang="it-CH" sz="4000" b="1" dirty="0">
                <a:latin typeface="Gill Sans MT" panose="020B0502020104020203" pitchFamily="34" charset="0"/>
              </a:rPr>
            </a:br>
            <a:r>
              <a:rPr lang="it-CH" sz="4000" b="1" dirty="0">
                <a:latin typeface="Gill Sans MT" panose="020B0502020104020203" pitchFamily="34" charset="0"/>
              </a:rPr>
              <a:t>del reparto ambulatoriale e </a:t>
            </a:r>
            <a:br>
              <a:rPr lang="it-CH" sz="4000" b="1" dirty="0">
                <a:latin typeface="Gill Sans MT" panose="020B0502020104020203" pitchFamily="34" charset="0"/>
              </a:rPr>
            </a:br>
            <a:r>
              <a:rPr lang="it-CH" sz="4000" b="1" dirty="0">
                <a:latin typeface="Gill Sans MT" panose="020B0502020104020203" pitchFamily="34" charset="0"/>
              </a:rPr>
              <a:t>dei servizi tecnici</a:t>
            </a:r>
            <a:endParaRPr lang="it-CH" sz="4000" b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2377447-1985-C740-9E6E-B361385A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3040" y="2570894"/>
            <a:ext cx="600456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14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C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9FF71E9-275D-CF4F-90CE-97EDA8844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08182"/>
            <a:ext cx="9424555" cy="584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82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D</a:t>
            </a:r>
            <a:endParaRPr lang="it-CH" sz="4000" b="1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26457C3-FAA8-8248-BA50-68B3AB693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78676"/>
            <a:ext cx="9388544" cy="587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0643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E</a:t>
            </a:r>
            <a:endParaRPr lang="it-CH" sz="4000" b="1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138040E1-A888-594F-BA6D-D1AF90484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5" y="998697"/>
            <a:ext cx="9749195" cy="586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90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Criteri di valutazione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1815BA5-9429-A440-AADC-CF3FB05AA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831" y="1098731"/>
            <a:ext cx="9342304" cy="585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54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E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9D5DD0-07D3-314F-AF6B-867271C9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65" y="993038"/>
            <a:ext cx="10190564" cy="58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73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Argomenti a favore della variante</a:t>
            </a:r>
            <a:endParaRPr lang="it-CH" sz="4000" b="1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CB09DED-EE6F-CE44-BA6B-A1E51FF71693}"/>
              </a:ext>
            </a:extLst>
          </p:cNvPr>
          <p:cNvSpPr txBox="1">
            <a:spLocks/>
          </p:cNvSpPr>
          <p:nvPr/>
        </p:nvSpPr>
        <p:spPr>
          <a:xfrm>
            <a:off x="1732280" y="1761871"/>
            <a:ext cx="8727440" cy="4523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Soluzione compatta, coerente e rispettosa dei processi di lavoro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Servizi ambulatoriali tutti nello stesso edificio; suddivisione in tre blocchi ben distinti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Pianificazione dei locali non condizionata dalla struttura preesistente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Disagio limitato per gli ospiti e gli impiegati durante la fase di costruzione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Disponibilità aggiuntiva di spazio da utilizzare nell’edificio </a:t>
            </a:r>
            <a:r>
              <a:rPr lang="it-CH" sz="2800" dirty="0" err="1"/>
              <a:t>Ganzoni</a:t>
            </a:r>
            <a:endParaRPr lang="it-CH" sz="28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CH" sz="2800" dirty="0"/>
              <a:t>Variante E è la meno costosa</a:t>
            </a:r>
          </a:p>
        </p:txBody>
      </p:sp>
    </p:spTree>
    <p:extLst>
      <p:ext uri="{BB962C8B-B14F-4D97-AF65-F5344CB8AC3E}">
        <p14:creationId xmlns:p14="http://schemas.microsoft.com/office/powerpoint/2010/main" val="281108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889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Costi di costruzione Variante E</a:t>
            </a:r>
            <a:endParaRPr lang="it-CH" sz="4000" b="1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CB09DED-EE6F-CE44-BA6B-A1E51FF71693}"/>
              </a:ext>
            </a:extLst>
          </p:cNvPr>
          <p:cNvSpPr txBox="1">
            <a:spLocks/>
          </p:cNvSpPr>
          <p:nvPr/>
        </p:nvSpPr>
        <p:spPr>
          <a:xfrm>
            <a:off x="1732279" y="1627117"/>
            <a:ext cx="9365649" cy="4667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sz="2800" dirty="0"/>
              <a:t>Nuovo edificio				</a:t>
            </a:r>
            <a:r>
              <a:rPr lang="it-CH" sz="2800" dirty="0">
                <a:solidFill>
                  <a:schemeClr val="bg1"/>
                </a:solidFill>
              </a:rPr>
              <a:t>0</a:t>
            </a:r>
            <a:r>
              <a:rPr lang="it-CH" sz="2800" dirty="0"/>
              <a:t>7’385’000</a:t>
            </a:r>
          </a:p>
          <a:p>
            <a:pPr algn="l"/>
            <a:r>
              <a:rPr lang="it-CH" sz="2800" dirty="0"/>
              <a:t>Corridoio di collegamento / Risc.	</a:t>
            </a:r>
            <a:r>
              <a:rPr lang="it-CH" sz="2800" dirty="0">
                <a:solidFill>
                  <a:schemeClr val="bg1"/>
                </a:solidFill>
              </a:rPr>
              <a:t>0</a:t>
            </a:r>
            <a:r>
              <a:rPr lang="it-CH" sz="2800" dirty="0"/>
              <a:t>1’760’000</a:t>
            </a:r>
          </a:p>
          <a:p>
            <a:pPr algn="l"/>
            <a:r>
              <a:rPr lang="it-CH" sz="2800" dirty="0"/>
              <a:t>Casa Ganzoni / annesso Giacometti	</a:t>
            </a:r>
            <a:r>
              <a:rPr lang="it-CH" sz="2800" dirty="0">
                <a:solidFill>
                  <a:schemeClr val="bg1"/>
                </a:solidFill>
              </a:rPr>
              <a:t>0</a:t>
            </a:r>
            <a:r>
              <a:rPr lang="it-CH" sz="2800" dirty="0"/>
              <a:t>3’255’000</a:t>
            </a:r>
          </a:p>
          <a:p>
            <a:pPr algn="l"/>
            <a:r>
              <a:rPr lang="it-CH" sz="2800" dirty="0"/>
              <a:t>Sistemazioni esterne			</a:t>
            </a:r>
            <a:r>
              <a:rPr lang="it-CH" sz="2800" dirty="0">
                <a:solidFill>
                  <a:schemeClr val="bg1"/>
                </a:solidFill>
              </a:rPr>
              <a:t>0</a:t>
            </a:r>
            <a:r>
              <a:rPr lang="it-CH" sz="2800" dirty="0"/>
              <a:t>1’110’000</a:t>
            </a:r>
          </a:p>
          <a:p>
            <a:pPr algn="l"/>
            <a:r>
              <a:rPr lang="it-CH" sz="2800" dirty="0"/>
              <a:t>Installazioni provvisorie			</a:t>
            </a:r>
            <a:r>
              <a:rPr lang="it-CH" sz="2800" dirty="0">
                <a:solidFill>
                  <a:schemeClr val="bg1"/>
                </a:solidFill>
              </a:rPr>
              <a:t>00’</a:t>
            </a:r>
            <a:r>
              <a:rPr lang="it-CH" sz="2800" dirty="0"/>
              <a:t>640’000</a:t>
            </a:r>
          </a:p>
          <a:p>
            <a:pPr algn="l"/>
            <a:r>
              <a:rPr lang="it-CH" sz="2800" b="1" dirty="0"/>
              <a:t>Totale</a:t>
            </a:r>
            <a:r>
              <a:rPr lang="it-CH" sz="2800" dirty="0"/>
              <a:t>						</a:t>
            </a:r>
            <a:r>
              <a:rPr lang="it-CH" sz="2800" b="1" dirty="0"/>
              <a:t>14’150’000	(+10/-20%)</a:t>
            </a:r>
          </a:p>
          <a:p>
            <a:pPr algn="l"/>
            <a:endParaRPr lang="it-CH" sz="1000" b="1" dirty="0"/>
          </a:p>
          <a:p>
            <a:pPr algn="l"/>
            <a:r>
              <a:rPr lang="it-CH" i="1" dirty="0"/>
              <a:t>Variante A					   14’835’000</a:t>
            </a:r>
          </a:p>
          <a:p>
            <a:pPr algn="l"/>
            <a:r>
              <a:rPr lang="it-CH" i="1" dirty="0"/>
              <a:t>Variante C					   14’935’000</a:t>
            </a:r>
          </a:p>
          <a:p>
            <a:pPr algn="l"/>
            <a:r>
              <a:rPr lang="it-CH" i="1" dirty="0"/>
              <a:t>Variante D					   14’375’000</a:t>
            </a:r>
          </a:p>
        </p:txBody>
      </p:sp>
    </p:spTree>
    <p:extLst>
      <p:ext uri="{BB962C8B-B14F-4D97-AF65-F5344CB8AC3E}">
        <p14:creationId xmlns:p14="http://schemas.microsoft.com/office/powerpoint/2010/main" val="364403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5775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Interventi urgenti e inderogabili</a:t>
            </a:r>
            <a:endParaRPr lang="it-CH" sz="4000" b="1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FCB09DED-EE6F-CE44-BA6B-A1E51FF71693}"/>
              </a:ext>
            </a:extLst>
          </p:cNvPr>
          <p:cNvSpPr txBox="1">
            <a:spLocks/>
          </p:cNvSpPr>
          <p:nvPr/>
        </p:nvSpPr>
        <p:spPr>
          <a:xfrm>
            <a:off x="1732279" y="1453860"/>
            <a:ext cx="9423401" cy="47833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sz="2800" dirty="0"/>
              <a:t>Sostituzione impianto di riscaldamento	</a:t>
            </a:r>
            <a:r>
              <a:rPr lang="it-CH" sz="2800" dirty="0">
                <a:solidFill>
                  <a:schemeClr val="bg1"/>
                </a:solidFill>
              </a:rPr>
              <a:t>0‘</a:t>
            </a:r>
            <a:r>
              <a:rPr lang="it-CH" sz="2800" dirty="0"/>
              <a:t>610’000</a:t>
            </a:r>
          </a:p>
          <a:p>
            <a:pPr algn="l"/>
            <a:r>
              <a:rPr lang="it-CH" sz="2800" dirty="0"/>
              <a:t>Sostituzione e ampliamento cucina		</a:t>
            </a:r>
            <a:r>
              <a:rPr lang="it-CH" sz="2800" dirty="0">
                <a:solidFill>
                  <a:schemeClr val="bg1"/>
                </a:solidFill>
              </a:rPr>
              <a:t>0‘</a:t>
            </a:r>
            <a:r>
              <a:rPr lang="it-CH" sz="2800" dirty="0"/>
              <a:t>965’000</a:t>
            </a:r>
          </a:p>
          <a:p>
            <a:pPr algn="l"/>
            <a:r>
              <a:rPr lang="it-CH" sz="2800" dirty="0"/>
              <a:t>Sostituzione generatore d’emergenza		</a:t>
            </a:r>
            <a:r>
              <a:rPr lang="it-CH" sz="2800" dirty="0">
                <a:solidFill>
                  <a:schemeClr val="bg1"/>
                </a:solidFill>
              </a:rPr>
              <a:t>0‘</a:t>
            </a:r>
            <a:r>
              <a:rPr lang="it-CH" sz="2800" dirty="0"/>
              <a:t>470’000</a:t>
            </a:r>
          </a:p>
          <a:p>
            <a:pPr algn="l"/>
            <a:r>
              <a:rPr lang="it-CH" sz="2800" dirty="0"/>
              <a:t>Ampliamento lavanderia					</a:t>
            </a:r>
            <a:r>
              <a:rPr lang="it-CH" sz="2800" dirty="0">
                <a:solidFill>
                  <a:schemeClr val="bg1"/>
                </a:solidFill>
              </a:rPr>
              <a:t>00</a:t>
            </a:r>
            <a:r>
              <a:rPr lang="it-CH" sz="2800" dirty="0"/>
              <a:t>?</a:t>
            </a:r>
          </a:p>
          <a:p>
            <a:pPr algn="l"/>
            <a:r>
              <a:rPr lang="it-CH" sz="2800" b="1" dirty="0"/>
              <a:t>Totale</a:t>
            </a:r>
            <a:r>
              <a:rPr lang="it-CH" sz="2800" dirty="0"/>
              <a:t>							</a:t>
            </a:r>
            <a:r>
              <a:rPr lang="it-CH" sz="2800" b="1" dirty="0"/>
              <a:t>2’045’000</a:t>
            </a:r>
          </a:p>
          <a:p>
            <a:pPr algn="l"/>
            <a:endParaRPr lang="it-CH" sz="1000" b="1" dirty="0"/>
          </a:p>
          <a:p>
            <a:pPr algn="l"/>
            <a:r>
              <a:rPr lang="it-CH" sz="2800" dirty="0"/>
              <a:t>Interventi di manutenzione ala R. Maurizio</a:t>
            </a:r>
            <a:r>
              <a:rPr lang="it-CH" sz="2800" b="1" dirty="0"/>
              <a:t>	</a:t>
            </a:r>
            <a:r>
              <a:rPr lang="it-CH" sz="2800" dirty="0">
                <a:solidFill>
                  <a:schemeClr val="bg1"/>
                </a:solidFill>
              </a:rPr>
              <a:t>0’</a:t>
            </a:r>
            <a:r>
              <a:rPr lang="it-CH" sz="2800" dirty="0"/>
              <a:t>800’000</a:t>
            </a:r>
          </a:p>
          <a:p>
            <a:pPr algn="l"/>
            <a:endParaRPr lang="it-CH" sz="1000" dirty="0"/>
          </a:p>
          <a:p>
            <a:pPr algn="l"/>
            <a:r>
              <a:rPr lang="it-CH" sz="2800" dirty="0">
                <a:solidFill>
                  <a:srgbClr val="FF0000"/>
                </a:solidFill>
              </a:rPr>
              <a:t>Conclusione:</a:t>
            </a:r>
          </a:p>
          <a:p>
            <a:pPr algn="l"/>
            <a:r>
              <a:rPr lang="it-CH" sz="2800" dirty="0">
                <a:solidFill>
                  <a:srgbClr val="FF0000"/>
                </a:solidFill>
              </a:rPr>
              <a:t>Nell’immediato il CSB sarà confrontato con costi per interventi di manutenzione dell’ammontare di 4 – 5 milioni di franchi.</a:t>
            </a:r>
          </a:p>
        </p:txBody>
      </p:sp>
    </p:spTree>
    <p:extLst>
      <p:ext uri="{BB962C8B-B14F-4D97-AF65-F5344CB8AC3E}">
        <p14:creationId xmlns:p14="http://schemas.microsoft.com/office/powerpoint/2010/main" val="53259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Finanziamento CSB</a:t>
            </a:r>
            <a:endParaRPr lang="it-CH" sz="4000" b="1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E3F591F-98D3-2E43-A81F-8EDFB2F84F9F}"/>
              </a:ext>
            </a:extLst>
          </p:cNvPr>
          <p:cNvSpPr txBox="1">
            <a:spLocks/>
          </p:cNvSpPr>
          <p:nvPr/>
        </p:nvSpPr>
        <p:spPr>
          <a:xfrm>
            <a:off x="888307" y="1408576"/>
            <a:ext cx="10286623" cy="4961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sz="3200" b="1" dirty="0"/>
              <a:t>Finanziamento dell’investimento:</a:t>
            </a:r>
          </a:p>
          <a:p>
            <a:pPr algn="l"/>
            <a:r>
              <a:rPr lang="it-CH" sz="3200" dirty="0"/>
              <a:t>Costo complessivo		 		</a:t>
            </a:r>
            <a:r>
              <a:rPr lang="it-CH" sz="3200" dirty="0">
                <a:solidFill>
                  <a:schemeClr val="bg1"/>
                </a:solidFill>
              </a:rPr>
              <a:t>0  </a:t>
            </a:r>
            <a:r>
              <a:rPr lang="it-CH" sz="3200" dirty="0"/>
              <a:t>14’150’000</a:t>
            </a:r>
          </a:p>
          <a:p>
            <a:pPr algn="l"/>
            <a:r>
              <a:rPr lang="it-CH" sz="3200" dirty="0"/>
              <a:t>CSB 				   			- </a:t>
            </a:r>
            <a:r>
              <a:rPr lang="it-CH" sz="3200" dirty="0">
                <a:solidFill>
                  <a:schemeClr val="bg1"/>
                </a:solidFill>
              </a:rPr>
              <a:t>0  </a:t>
            </a:r>
            <a:r>
              <a:rPr lang="it-CH" sz="3200" dirty="0"/>
              <a:t>2’150’000</a:t>
            </a:r>
          </a:p>
          <a:p>
            <a:pPr algn="l"/>
            <a:r>
              <a:rPr lang="it-CH" sz="3200" dirty="0"/>
              <a:t>Credito bancario		   			- </a:t>
            </a:r>
            <a:r>
              <a:rPr lang="it-CH" sz="3200" dirty="0">
                <a:solidFill>
                  <a:schemeClr val="bg1"/>
                </a:solidFill>
              </a:rPr>
              <a:t>0  </a:t>
            </a:r>
            <a:r>
              <a:rPr lang="it-CH" sz="3200" dirty="0"/>
              <a:t>7’500’000</a:t>
            </a:r>
          </a:p>
          <a:p>
            <a:pPr algn="l"/>
            <a:r>
              <a:rPr lang="it-CH" sz="3200" dirty="0"/>
              <a:t>Contributo Comune		   		- </a:t>
            </a:r>
            <a:r>
              <a:rPr lang="it-CH" sz="3200" dirty="0">
                <a:solidFill>
                  <a:schemeClr val="bg1"/>
                </a:solidFill>
              </a:rPr>
              <a:t>0  </a:t>
            </a:r>
            <a:r>
              <a:rPr lang="it-CH" sz="3200" dirty="0"/>
              <a:t>4’500’000</a:t>
            </a:r>
          </a:p>
          <a:p>
            <a:pPr algn="l"/>
            <a:endParaRPr lang="it-CH" sz="3200" dirty="0"/>
          </a:p>
          <a:p>
            <a:pPr algn="l"/>
            <a:r>
              <a:rPr lang="it-CH" sz="3200" b="1" dirty="0"/>
              <a:t>Stima media annua della sostenibilità:</a:t>
            </a:r>
          </a:p>
          <a:p>
            <a:pPr algn="l"/>
            <a:r>
              <a:rPr lang="it-CH" sz="3200" dirty="0"/>
              <a:t>Utile previsto      					600’000</a:t>
            </a:r>
          </a:p>
          <a:p>
            <a:pPr algn="l"/>
            <a:r>
              <a:rPr lang="it-CH" sz="3200" dirty="0"/>
              <a:t>Costi annui interesse + ammortamento	400’000</a:t>
            </a:r>
            <a:r>
              <a:rPr lang="it-CH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3326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307" y="167807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Prossimi passi</a:t>
            </a:r>
            <a:endParaRPr lang="it-CH" sz="4000" b="1" dirty="0"/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E3F591F-98D3-2E43-A81F-8EDFB2F84F9F}"/>
              </a:ext>
            </a:extLst>
          </p:cNvPr>
          <p:cNvSpPr txBox="1">
            <a:spLocks/>
          </p:cNvSpPr>
          <p:nvPr/>
        </p:nvSpPr>
        <p:spPr>
          <a:xfrm>
            <a:off x="888307" y="1408576"/>
            <a:ext cx="10286623" cy="36104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CH" dirty="0"/>
              <a:t>24 Marzo 2022	Assemblea comunale decisionale</a:t>
            </a:r>
          </a:p>
          <a:p>
            <a:pPr marL="3086100" lvl="6" indent="-342900" algn="l">
              <a:buFontTx/>
              <a:buChar char="-"/>
            </a:pPr>
            <a:r>
              <a:rPr lang="it-CH" sz="2400" dirty="0"/>
              <a:t>Presentazione breve del progetto</a:t>
            </a:r>
          </a:p>
          <a:p>
            <a:pPr marL="3086100" lvl="6" indent="-342900" algn="l">
              <a:buFontTx/>
              <a:buChar char="-"/>
            </a:pPr>
            <a:r>
              <a:rPr lang="it-CH" sz="2400" dirty="0"/>
              <a:t>Decisione sul contributo comunale di CHF 4.5 milioni</a:t>
            </a:r>
          </a:p>
          <a:p>
            <a:pPr marL="3086100" lvl="6" indent="-342900" algn="l">
              <a:buFontTx/>
              <a:buChar char="-"/>
            </a:pPr>
            <a:r>
              <a:rPr lang="it-CH" sz="2400" dirty="0"/>
              <a:t>Decisione sulla concessione della garanzia comunale per il progetto</a:t>
            </a:r>
          </a:p>
          <a:p>
            <a:pPr algn="l"/>
            <a:endParaRPr lang="it-CH" sz="1200" dirty="0"/>
          </a:p>
          <a:p>
            <a:pPr algn="l"/>
            <a:r>
              <a:rPr lang="it-CH" dirty="0"/>
              <a:t>In seguito		Avvio fase di attuazione</a:t>
            </a:r>
          </a:p>
        </p:txBody>
      </p:sp>
    </p:spTree>
    <p:extLst>
      <p:ext uri="{BB962C8B-B14F-4D97-AF65-F5344CB8AC3E}">
        <p14:creationId xmlns:p14="http://schemas.microsoft.com/office/powerpoint/2010/main" val="32559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526" y="309429"/>
            <a:ext cx="8184308" cy="1944916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Mandato di prestazione</a:t>
            </a:r>
            <a:br>
              <a:rPr lang="it-CH" sz="4000" b="1" dirty="0">
                <a:latin typeface="Gill Sans MT" panose="020B0502020104020203" pitchFamily="34" charset="0"/>
              </a:rPr>
            </a:br>
            <a:endParaRPr lang="it-CH" sz="4000" b="1" dirty="0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A46CB43-E224-9D4E-A0B2-AAAD39E116F0}"/>
              </a:ext>
            </a:extLst>
          </p:cNvPr>
          <p:cNvSpPr txBox="1"/>
          <p:nvPr/>
        </p:nvSpPr>
        <p:spPr>
          <a:xfrm>
            <a:off x="2113427" y="2254345"/>
            <a:ext cx="79651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dirty="0"/>
              <a:t>Il CSB adempie vari compiti demandati dal Cantone e dal Comune. Esso gestisce:</a:t>
            </a:r>
          </a:p>
          <a:p>
            <a:endParaRPr lang="it-CH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400" dirty="0"/>
              <a:t>Un reparto acuto (ospedale)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400" dirty="0"/>
              <a:t>Un reparto di cura con un settore di cura per dementi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400" dirty="0"/>
              <a:t>Un reparto ambulatoriale con studio medico e farmacia, il servizio di guardia medica regionale di 24 ore su 24, il servizio pre-ospedaliero di soccorso e di trasporto sanitario di 24 ore su 24, nonché la fisioterapia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CH" sz="2400" dirty="0"/>
              <a:t>Offerte di cure e terapie esterne, incluso il servizio spitex </a:t>
            </a:r>
          </a:p>
        </p:txBody>
      </p:sp>
    </p:spTree>
    <p:extLst>
      <p:ext uri="{BB962C8B-B14F-4D97-AF65-F5344CB8AC3E}">
        <p14:creationId xmlns:p14="http://schemas.microsoft.com/office/powerpoint/2010/main" val="2663951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FE13C64-88BC-6D4C-88E1-03E5C9B413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0" y="309429"/>
            <a:ext cx="1668264" cy="1278847"/>
          </a:xfrm>
          <a:prstGeom prst="rect">
            <a:avLst/>
          </a:prstGeom>
        </p:spPr>
      </p:pic>
      <p:sp>
        <p:nvSpPr>
          <p:cNvPr id="3" name="Titolo 6">
            <a:extLst>
              <a:ext uri="{FF2B5EF4-FFF2-40B4-BE49-F238E27FC236}">
                <a16:creationId xmlns:a16="http://schemas.microsoft.com/office/drawing/2014/main" id="{42638ACD-6CD7-4349-88AC-09A9F4142D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5280" y="221305"/>
            <a:ext cx="8544560" cy="757371"/>
          </a:xfrm>
        </p:spPr>
        <p:txBody>
          <a:bodyPr>
            <a:normAutofit/>
          </a:bodyPr>
          <a:lstStyle/>
          <a:p>
            <a:r>
              <a:rPr lang="it-CH" sz="4000" b="1" dirty="0">
                <a:latin typeface="Gill Sans MT" panose="020B0502020104020203" pitchFamily="34" charset="0"/>
              </a:rPr>
              <a:t>Variante E</a:t>
            </a:r>
            <a:endParaRPr lang="it-CH" sz="40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59D5DD0-07D3-314F-AF6B-867271C98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65" y="993038"/>
            <a:ext cx="10190564" cy="586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0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213006" y="317200"/>
            <a:ext cx="576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3600" b="1" dirty="0">
                <a:latin typeface="Gill Sans MT" panose="020B0502020104020203" pitchFamily="34" charset="0"/>
              </a:rPr>
              <a:t>Alcune cifre - Dipendenti</a:t>
            </a:r>
            <a:endParaRPr lang="it-CH" sz="3600" dirty="0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D18DDB6B-D842-C240-AB8D-60647B3FE1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71" y="1233550"/>
            <a:ext cx="6979855" cy="520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16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827" y="1541014"/>
            <a:ext cx="8026344" cy="413392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0E6EC1AD-1ABD-8E4D-A428-76DD60CC4420}"/>
              </a:ext>
            </a:extLst>
          </p:cNvPr>
          <p:cNvSpPr txBox="1"/>
          <p:nvPr/>
        </p:nvSpPr>
        <p:spPr>
          <a:xfrm>
            <a:off x="3213006" y="317200"/>
            <a:ext cx="57659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CH" sz="3600" b="1" dirty="0">
                <a:latin typeface="Gill Sans MT" panose="020B0502020104020203" pitchFamily="34" charset="0"/>
              </a:rPr>
              <a:t>Alcune cifre - Dipendenti</a:t>
            </a:r>
            <a:endParaRPr lang="it-CH" sz="3600" dirty="0"/>
          </a:p>
        </p:txBody>
      </p:sp>
    </p:spTree>
    <p:extLst>
      <p:ext uri="{BB962C8B-B14F-4D97-AF65-F5344CB8AC3E}">
        <p14:creationId xmlns:p14="http://schemas.microsoft.com/office/powerpoint/2010/main" val="3949365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r="9149"/>
          <a:stretch/>
        </p:blipFill>
        <p:spPr>
          <a:xfrm>
            <a:off x="2562586" y="922853"/>
            <a:ext cx="7066828" cy="5935147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723388" y="337278"/>
            <a:ext cx="674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dirty="0">
                <a:latin typeface="Gill Sans MT" panose="020B0502020104020203" pitchFamily="34" charset="0"/>
              </a:rPr>
              <a:t>Reparto acuto e lungodegenza - Occupazione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A5C0D09-CE91-9D45-876D-4DE6EE4213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46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9" r="3699"/>
          <a:stretch/>
        </p:blipFill>
        <p:spPr>
          <a:xfrm>
            <a:off x="3503023" y="925143"/>
            <a:ext cx="5185954" cy="5932857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2B0EDED-5443-0B46-8837-87B463007599}"/>
              </a:ext>
            </a:extLst>
          </p:cNvPr>
          <p:cNvSpPr txBox="1"/>
          <p:nvPr/>
        </p:nvSpPr>
        <p:spPr>
          <a:xfrm>
            <a:off x="2723388" y="337278"/>
            <a:ext cx="6745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sz="2400" b="1" dirty="0">
                <a:latin typeface="Gill Sans MT" panose="020B0502020104020203" pitchFamily="34" charset="0"/>
              </a:rPr>
              <a:t>Reparto acuto e lungodegenza - Occupazione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D8EEF9E-6523-124F-977C-69917B0BB5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0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"/>
          <a:stretch/>
        </p:blipFill>
        <p:spPr>
          <a:xfrm>
            <a:off x="-1" y="879732"/>
            <a:ext cx="8846333" cy="582967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825" y="1543066"/>
            <a:ext cx="6217863" cy="4651994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4402152" y="365382"/>
            <a:ext cx="32673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CH" sz="2400" b="1" dirty="0">
                <a:latin typeface="Gill Sans MT" panose="020B0502020104020203" pitchFamily="34" charset="0"/>
              </a:rPr>
              <a:t>Spitex - Prestazioni</a:t>
            </a:r>
          </a:p>
        </p:txBody>
      </p:sp>
    </p:spTree>
    <p:extLst>
      <p:ext uri="{BB962C8B-B14F-4D97-AF65-F5344CB8AC3E}">
        <p14:creationId xmlns:p14="http://schemas.microsoft.com/office/powerpoint/2010/main" val="408575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309429"/>
            <a:ext cx="1205522" cy="92412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02444F7-DFD1-A54E-8DD6-E0D6369F9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380" y="914400"/>
            <a:ext cx="5349240" cy="59436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A57CCAEC-1636-524B-9996-06165CA20AC0}"/>
              </a:ext>
            </a:extLst>
          </p:cNvPr>
          <p:cNvSpPr txBox="1"/>
          <p:nvPr/>
        </p:nvSpPr>
        <p:spPr>
          <a:xfrm>
            <a:off x="4462327" y="309824"/>
            <a:ext cx="32673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CH" sz="2400" b="1" dirty="0">
                <a:latin typeface="Gill Sans MT" panose="020B0502020104020203" pitchFamily="34" charset="0"/>
              </a:rPr>
              <a:t>Spitex - Prestazioni</a:t>
            </a:r>
          </a:p>
        </p:txBody>
      </p:sp>
    </p:spTree>
    <p:extLst>
      <p:ext uri="{BB962C8B-B14F-4D97-AF65-F5344CB8AC3E}">
        <p14:creationId xmlns:p14="http://schemas.microsoft.com/office/powerpoint/2010/main" val="30156987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</Words>
  <Application>Microsoft Office PowerPoint</Application>
  <PresentationFormat>Breitbild</PresentationFormat>
  <Paragraphs>107</Paragraphs>
  <Slides>30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Tema di Office</vt:lpstr>
      <vt:lpstr>CENTRO SANITARIO  BREGAGLIA</vt:lpstr>
      <vt:lpstr>Ampliamento e ristrutturazione  del reparto ambulatoriale e  dei servizi tecnici</vt:lpstr>
      <vt:lpstr>Mandato di prestazione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Un po’ di storia</vt:lpstr>
      <vt:lpstr>Investimenti effettuati di recente</vt:lpstr>
      <vt:lpstr>Decisione dell’Assemblea comunale del 27 agosto 2020</vt:lpstr>
      <vt:lpstr>Decisione dell’Assemblea comunale del 27 agosto 2020</vt:lpstr>
      <vt:lpstr>Variante A</vt:lpstr>
      <vt:lpstr>Variante A</vt:lpstr>
      <vt:lpstr>Variante A</vt:lpstr>
      <vt:lpstr>Rivalutazione</vt:lpstr>
      <vt:lpstr>Variante A</vt:lpstr>
      <vt:lpstr>Variante C</vt:lpstr>
      <vt:lpstr>Variante D</vt:lpstr>
      <vt:lpstr>Variante E</vt:lpstr>
      <vt:lpstr>Criteri di valutazione</vt:lpstr>
      <vt:lpstr>Variante E</vt:lpstr>
      <vt:lpstr>Argomenti a favore della variante</vt:lpstr>
      <vt:lpstr>Costi di costruzione Variante E</vt:lpstr>
      <vt:lpstr>Interventi urgenti e inderogabili</vt:lpstr>
      <vt:lpstr>Finanziamento CSB</vt:lpstr>
      <vt:lpstr>Prossimi passi</vt:lpstr>
      <vt:lpstr>Variante 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SANITARIO  BREGAGLIA</dc:title>
  <dc:creator>Maurizio Michael</dc:creator>
  <cp:lastModifiedBy>Angela Maurizio</cp:lastModifiedBy>
  <cp:revision>28</cp:revision>
  <dcterms:created xsi:type="dcterms:W3CDTF">2021-11-24T07:55:15Z</dcterms:created>
  <dcterms:modified xsi:type="dcterms:W3CDTF">2022-03-10T08:01:03Z</dcterms:modified>
</cp:coreProperties>
</file>